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36"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varScale="1">
        <p:scale>
          <a:sx n="91" d="100"/>
          <a:sy n="91" d="100"/>
        </p:scale>
        <p:origin x="-835"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741"/>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98.wmf"/><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98.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10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3.wmf"/><Relationship Id="rId4" Type="http://schemas.openxmlformats.org/officeDocument/2006/relationships/oleObject" Target="../embeddings/oleObject3.bin"/><Relationship Id="rId9" Type="http://schemas.openxmlformats.org/officeDocument/2006/relationships/image" Target="../media/image105.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107.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8.wmf"/></Relationships>
</file>

<file path=ppt/slides/_rels/slide115.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110.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a:t>
            </a:r>
            <a:r>
              <a:rPr lang="en-US" sz="2400" dirty="0" smtClean="0">
                <a:latin typeface="Times New Roman" pitchFamily="18" charset="0"/>
                <a:cs typeface="Times New Roman" pitchFamily="18" charset="0"/>
              </a:rPr>
              <a:t>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a:t>
            </a:r>
            <a:r>
              <a:rPr lang="en-US" sz="2400" dirty="0" smtClean="0">
                <a:latin typeface="Times New Roman" pitchFamily="18" charset="0"/>
                <a:cs typeface="Times New Roman" pitchFamily="18" charset="0"/>
              </a:rPr>
              <a:t>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mc:Choice xmlns:a14="http://schemas.microsoft.com/office/drawing/2010/main"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Banks</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a:t>
            </a:r>
            <a:r>
              <a:rPr lang="en-US" sz="2400" dirty="0" smtClean="0">
                <a:latin typeface="Times New Roman" pitchFamily="18" charset="0"/>
                <a:cs typeface="Times New Roman" pitchFamily="18" charset="0"/>
              </a:rPr>
              <a:t>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a:t>
                </a:r>
                <a:r>
                  <a:rPr lang="en-US" sz="2400" dirty="0" smtClean="0">
                    <a:latin typeface="Times New Roman" pitchFamily="18" charset="0"/>
                    <a:cs typeface="Times New Roman" pitchFamily="18" charset="0"/>
                  </a:rPr>
                  <a:t>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30"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31"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32"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26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26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26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26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6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mc:Choice xmlns:a14="http://schemas.microsoft.com/office/drawing/2010/main"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67"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r>
                  <a:rPr lang="en-US" sz="2000" dirty="0" smtClean="0">
                    <a:latin typeface="Times New Roman" pitchFamily="18" charset="0"/>
                    <a:cs typeface="Times New Roman" pitchFamily="18" charset="0"/>
                  </a:rPr>
                  <a:t>)</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mc:Choice xmlns:a14="http://schemas.microsoft.com/office/drawing/2010/main"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mc:Choice xmlns:a14="http://schemas.microsoft.com/office/drawing/2010/main"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a:t>
                </a:r>
                <a:r>
                  <a:rPr lang="en-US" sz="2400" dirty="0" smtClean="0">
                    <a:latin typeface="Times New Roman" pitchFamily="18" charset="0"/>
                    <a:cs typeface="Times New Roman" pitchFamily="18" charset="0"/>
                  </a:rPr>
                  <a:t>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a:t>
                </a:r>
                <a:r>
                  <a:rPr lang="en-US" sz="2400" dirty="0" smtClean="0">
                    <a:latin typeface="Times New Roman" pitchFamily="18" charset="0"/>
                    <a:cs typeface="Times New Roman" pitchFamily="18" charset="0"/>
                  </a:rPr>
                  <a:t>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r>
                  <a:rPr lang="en-US" sz="2000" dirty="0" smtClean="0">
                    <a:latin typeface="Times New Roman" pitchFamily="18" charset="0"/>
                    <a:cs typeface="Times New Roman" pitchFamily="18" charset="0"/>
                  </a:rPr>
                  <a:t>)</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a:t>
            </a:r>
            <a:r>
              <a:rPr lang="en-US" sz="2400" dirty="0" smtClean="0">
                <a:latin typeface="Times New Roman" pitchFamily="18" charset="0"/>
                <a:cs typeface="Times New Roman" pitchFamily="18" charset="0"/>
              </a:rPr>
              <a:t>by:</a:t>
            </a:r>
            <a:endParaRPr lang="en-US" sz="2400" dirty="0" smtClean="0">
              <a:latin typeface="Times New Roman" pitchFamily="18" charset="0"/>
              <a:cs typeface="Times New Roman" pitchFamily="18" charset="0"/>
            </a:endParaRPr>
          </a:p>
          <a:p>
            <a:pPr marL="342900" indent="-342900"/>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a:t>
                </a:r>
                <a:r>
                  <a:rPr lang="en-US" sz="2000" dirty="0" smtClean="0">
                    <a:latin typeface="Times New Roman" pitchFamily="18" charset="0"/>
                    <a:cs typeface="Times New Roman" pitchFamily="18" charset="0"/>
                  </a:rPr>
                  <a:t>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r>
                  <a:rPr lang="en-US" sz="2400" dirty="0" smtClean="0">
                    <a:latin typeface="Times New Roman" pitchFamily="18" charset="0"/>
                    <a:cs typeface="Times New Roman" pitchFamily="18" charset="0"/>
                  </a:rPr>
                  <a: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a:t>
            </a:r>
            <a:r>
              <a:rPr lang="en-US" sz="2000" dirty="0" smtClean="0">
                <a:latin typeface="Times New Roman" pitchFamily="18" charset="0"/>
                <a:cs typeface="Times New Roman" pitchFamily="18" charset="0"/>
              </a:rPr>
              <a:t>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mc:Choice xmlns:a14="http://schemas.microsoft.com/office/drawing/2010/main"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mc:Choice xmlns:a14="http://schemas.microsoft.com/office/drawing/2010/main"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(48) and equation (49) into equation (51).</a:t>
                </a:r>
                <a:endParaRPr lang="en-US" sz="2400" dirty="0" smtClean="0">
                  <a:latin typeface="Times New Roman" pitchFamily="18" charset="0"/>
                  <a:cs typeface="Times New Roman" pitchFamily="18" charset="0"/>
                </a:endParaRP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r>
                  <a:rPr lang="en-US" sz="2400" dirty="0" smtClean="0">
                    <a:latin typeface="Times New Roman" pitchFamily="18" charset="0"/>
                    <a:cs typeface="Times New Roman" pitchFamily="18" charset="0"/>
                  </a:rPr>
                  <a:t>:</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KVL</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r>
                  <a:rPr lang="en-US" sz="2400" dirty="0" smtClean="0">
                    <a:latin typeface="Times New Roman" pitchFamily="18" charset="0"/>
                    <a:cs typeface="Times New Roman" pitchFamily="18" charset="0"/>
                  </a:rPr>
                  <a: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mc:Choice xmlns:a14="http://schemas.microsoft.com/office/drawing/2010/main"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79)</a:t>
                </a:r>
                <a:endParaRPr lang="en-US" sz="2000" dirty="0">
                  <a:latin typeface="Times New Roman" pitchFamily="18" charset="0"/>
                  <a:cs typeface="Times New Roman" pitchFamily="18" charset="0"/>
                </a:endParaRPr>
              </a:p>
              <a:p>
                <a:pPr marL="0" lvl="2"/>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mc:Choice xmlns:a14="http://schemas.microsoft.com/office/drawing/2010/main"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a:t>
                </a:r>
                <a:r>
                  <a:rPr lang="en-US" sz="2400" dirty="0" smtClean="0">
                    <a:latin typeface="Times New Roman" pitchFamily="18" charset="0"/>
                    <a:cs typeface="Times New Roman" pitchFamily="18" charset="0"/>
                  </a:rPr>
                  <a:t>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smtClean="0">
                <a:latin typeface="Times New Roman" pitchFamily="18" charset="0"/>
                <a:cs typeface="Times New Roman" pitchFamily="18" charset="0"/>
              </a:rPr>
              <a:t>(</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endParaRPr lang="en-US" sz="20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endParaRPr lang="en-US" sz="2000" dirty="0" smtClean="0"/>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a:t>
                </a:r>
                <a:r>
                  <a:rPr lang="en-US" sz="2400" dirty="0" smtClean="0">
                    <a:latin typeface="Times New Roman" pitchFamily="18" charset="0"/>
                    <a:cs typeface="Times New Roman" pitchFamily="18" charset="0"/>
                  </a:rPr>
                  <a:t>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mc:Choice xmlns:a14="http://schemas.microsoft.com/office/drawing/2010/main"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128)</a:t>
                </a:r>
                <a:endParaRPr lang="en-US" sz="2000" dirty="0">
                  <a:latin typeface="Times New Roman" pitchFamily="18" charset="0"/>
                  <a:cs typeface="Times New Roman" pitchFamily="18" charset="0"/>
                </a:endParaRPr>
              </a:p>
              <a:p>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130)</a:t>
                </a:r>
              </a:p>
              <a:p>
                <a:pPr marL="0" lvl="2" algn="ctr"/>
                <a:endParaRPr lang="en-US" sz="2000" b="1" dirty="0">
                  <a:solidFill>
                    <a:srgbClr val="FF0000"/>
                  </a:solidFill>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r>
                  <a:rPr lang="en-US" sz="2000" dirty="0" smtClean="0">
                    <a:latin typeface="Times New Roman" pitchFamily="18" charset="0"/>
                    <a:cs typeface="Times New Roman" pitchFamily="18" charset="0"/>
                  </a:rPr>
                  <a:t>)</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a:t>
            </a:r>
            <a:r>
              <a:rPr lang="en-US" sz="2400" dirty="0" smtClean="0">
                <a:latin typeface="Times New Roman" pitchFamily="18" charset="0"/>
                <a:cs typeface="Times New Roman" pitchFamily="18" charset="0"/>
              </a:rPr>
              <a:t>distribution is inherently unbalanced, the most accurate analysis should not make any assumptions </a:t>
            </a:r>
            <a:r>
              <a:rPr lang="en-US" sz="2400" dirty="0" smtClean="0">
                <a:latin typeface="Times New Roman" pitchFamily="18" charset="0"/>
                <a:cs typeface="Times New Roman" pitchFamily="18" charset="0"/>
              </a:rPr>
              <a:t>regarding:</a:t>
            </a:r>
            <a:endParaRPr lang="en-US" sz="2400" dirty="0" smtClean="0">
              <a:latin typeface="Times New Roman" pitchFamily="18" charset="0"/>
              <a:cs typeface="Times New Roman" pitchFamily="18" charset="0"/>
            </a:endParaRP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endParaRPr lang="en-US" sz="20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150)</a:t>
                </a:r>
              </a:p>
              <a:p>
                <a:pPr marL="0" lvl="2" algn="ctr"/>
                <a:endParaRPr lang="en-US" sz="2400" dirty="0" smtClean="0"/>
              </a:p>
            </p:txBody>
          </p:sp>
        </mc:Choice>
        <mc:Fallback>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endParaRPr lang="en-US" sz="2400" dirty="0" smtClean="0">
                  <a:latin typeface="Times New Roman" pitchFamily="18" charset="0"/>
                  <a:cs typeface="Times New Roman" pitchFamily="18" charset="0"/>
                </a:endParaRP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endParaRPr lang="en-US" sz="2000" dirty="0" smtClean="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a:t>
            </a:r>
            <a:r>
              <a:rPr lang="en-US" sz="2400" dirty="0" smtClean="0">
                <a:latin typeface="Times New Roman" pitchFamily="18" charset="0"/>
                <a:cs typeface="Times New Roman" pitchFamily="18" charset="0"/>
              </a:rPr>
              <a:t>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mc:Choice xmlns:a14="http://schemas.microsoft.com/office/drawing/2010/main"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a:t>
                </a:r>
                <a:r>
                  <a:rPr lang="en-US" sz="2000" dirty="0" smtClean="0">
                    <a:latin typeface="Times New Roman" pitchFamily="18" charset="0"/>
                    <a:cs typeface="Times New Roman" pitchFamily="18" charset="0"/>
                  </a:rPr>
                  <a:t>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173)</a:t>
                </a:r>
                <a:endParaRPr lang="en-US" sz="2000" dirty="0">
                  <a:latin typeface="Times New Roman" pitchFamily="18" charset="0"/>
                  <a:cs typeface="Times New Roman" pitchFamily="18" charset="0"/>
                </a:endParaRPr>
              </a:p>
              <a:p>
                <a:pPr marL="0" lvl="2" algn="just"/>
                <a:endParaRPr lang="en-US" sz="2400" dirty="0" smtClean="0"/>
              </a:p>
            </p:txBody>
          </p:sp>
        </mc:Choice>
        <mc:Fallback>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mc:Choice xmlns:a14="http://schemas.microsoft.com/office/drawing/2010/main"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r>
              <a:rPr lang="en-US" sz="2000" dirty="0" smtClean="0">
                <a:latin typeface="Times New Roman" pitchFamily="18" charset="0"/>
                <a:cs typeface="Times New Roman" pitchFamily="18" charset="0"/>
              </a:rPr>
              <a:t>.]</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secondary voltage equation in the matrix form is</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r>
                  <a:rPr lang="en-US" sz="2000" dirty="0" smtClean="0">
                    <a:latin typeface="Times New Roman" pitchFamily="18" charset="0"/>
                    <a:cs typeface="Times New Roman" pitchFamily="18" charset="0"/>
                  </a:rPr>
                  <a:t>)</a:t>
                </a:r>
                <a:endParaRPr lang="en-US" sz="28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a:t>
            </a:r>
            <a:r>
              <a:rPr lang="en-US" sz="2400" dirty="0" smtClean="0">
                <a:latin typeface="Times New Roman" pitchFamily="18" charset="0"/>
                <a:cs typeface="Times New Roman" pitchFamily="18" charset="0"/>
              </a:rPr>
              <a:t>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a:t>
                </a:r>
                <a:r>
                  <a:rPr lang="en-US" sz="2800" dirty="0" smtClean="0">
                    <a:latin typeface="Times New Roman" pitchFamily="18" charset="0"/>
                    <a:cs typeface="Times New Roman" pitchFamily="18" charset="0"/>
                  </a:rPr>
                  <a:t>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195)</a:t>
                </a: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mc:Choice xmlns:a14="http://schemas.microsoft.com/office/drawing/2010/main"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r>
                    <a:rPr lang="en-US" sz="2400" dirty="0" smtClean="0">
                      <a:latin typeface="Times New Roman" pitchFamily="18" charset="0"/>
                      <a:cs typeface="Times New Roman" pitchFamily="18" charset="0"/>
                    </a:rPr>
                    <a:t>:</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242</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smtClean="0">
                    <a:latin typeface="Times New Roman" pitchFamily="18" charset="0"/>
                    <a:cs typeface="Times New Roman" pitchFamily="18" charset="0"/>
                  </a:rPr>
                  <a:t>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245</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250</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a:t>
                </a:r>
                <a:r>
                  <a:rPr lang="en-US" sz="2000" dirty="0" smtClean="0">
                    <a:latin typeface="Times New Roman" pitchFamily="18" charset="0"/>
                    <a:cs typeface="Times New Roman" pitchFamily="18" charset="0"/>
                  </a:rPr>
                  <a:t>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255</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a:t>
                </a:r>
                <a:r>
                  <a:rPr lang="en-US" sz="2400" dirty="0" smtClean="0">
                    <a:latin typeface="Times New Roman" pitchFamily="18" charset="0"/>
                    <a:cs typeface="Times New Roman" pitchFamily="18" charset="0"/>
                  </a:rPr>
                  <a:t>Modified </a:t>
                </a:r>
                <a:r>
                  <a:rPr lang="en-US" sz="2400" dirty="0" smtClean="0">
                    <a:latin typeface="Times New Roman" pitchFamily="18" charset="0"/>
                    <a:cs typeface="Times New Roman" pitchFamily="18" charset="0"/>
                  </a:rPr>
                  <a:t>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261</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mc:Choice xmlns:a14="http://schemas.microsoft.com/office/drawing/2010/main"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mc:Choice xmlns:a14="http://schemas.microsoft.com/office/drawing/2010/main"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mc:Choice xmlns:a14="http://schemas.microsoft.com/office/drawing/2010/main"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a:t>
            </a:r>
            <a:r>
              <a:rPr lang="en-US" sz="2000" dirty="0" smtClean="0">
                <a:latin typeface="Times New Roman" pitchFamily="18" charset="0"/>
                <a:cs typeface="Times New Roman" pitchFamily="18" charset="0"/>
              </a:rPr>
              <a:t>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mc:Choice xmlns:a14="http://schemas.microsoft.com/office/drawing/2010/main"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a:t>
            </a:r>
            <a:r>
              <a:rPr lang="en-US" sz="2400" dirty="0" smtClean="0">
                <a:latin typeface="Times New Roman" pitchFamily="18" charset="0"/>
                <a:cs typeface="Times New Roman" pitchFamily="18" charset="0"/>
              </a:rPr>
              <a:t>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mc:Choice xmlns:a14="http://schemas.microsoft.com/office/drawing/2010/main"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35</a:t>
                </a:r>
                <a:r>
                  <a:rPr lang="en-US" sz="2000" dirty="0" smtClean="0">
                    <a:latin typeface="Times New Roman" pitchFamily="18" charset="0"/>
                    <a:cs typeface="Times New Roman" pitchFamily="18" charset="0"/>
                  </a:rPr>
                  <a:t>)</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a:t>
            </a:r>
            <a:r>
              <a:rPr lang="en-US" sz="2400" dirty="0" smtClean="0">
                <a:latin typeface="Times New Roman" pitchFamily="18" charset="0"/>
                <a:cs typeface="Times New Roman" pitchFamily="18" charset="0"/>
              </a:rPr>
              <a:t>times the analysis of a feeder will use only the positive and zero sequence impedances for the line segments.  There are </a:t>
            </a:r>
            <a:r>
              <a:rPr lang="en-US" sz="2400" dirty="0" smtClean="0">
                <a:latin typeface="Times New Roman" pitchFamily="18" charset="0"/>
                <a:cs typeface="Times New Roman" pitchFamily="18" charset="0"/>
              </a:rPr>
              <a:t>two </a:t>
            </a:r>
            <a:r>
              <a:rPr lang="en-US" sz="2400" dirty="0" smtClean="0">
                <a:latin typeface="Times New Roman" pitchFamily="18" charset="0"/>
                <a:cs typeface="Times New Roman" pitchFamily="18" charset="0"/>
              </a:rPr>
              <a:t>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a:t>
            </a:r>
            <a:r>
              <a:rPr lang="en-US" sz="2400" dirty="0" smtClean="0">
                <a:latin typeface="Times New Roman" pitchFamily="18" charset="0"/>
                <a:cs typeface="Times New Roman" pitchFamily="18" charset="0"/>
              </a:rPr>
              <a:t>by: </a:t>
            </a:r>
            <a:endParaRPr lang="en-US" dirty="0" smtClean="0"/>
          </a:p>
          <a:p>
            <a:pPr marL="342900" indent="-342900">
              <a:buFont typeface="Arial" pitchFamily="34" charset="0"/>
              <a:buChar char="•"/>
            </a:pP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572400"/>
                <a:ext cx="8229600" cy="513320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1572400"/>
                <a:ext cx="8229600" cy="5133200"/>
              </a:xfrm>
              <a:prstGeom prst="rect">
                <a:avLst/>
              </a:prstGeom>
              <a:blipFill rotWithShape="1">
                <a:blip r:embed="rId2"/>
                <a:stretch>
                  <a:fillRect l="-1111" t="-9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26"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a:t>
            </a:r>
            <a:r>
              <a:rPr lang="en-US" sz="2200" dirty="0" smtClean="0">
                <a:latin typeface="Times New Roman" pitchFamily="18" charset="0"/>
                <a:cs typeface="Times New Roman" pitchFamily="18" charset="0"/>
              </a:rPr>
              <a:t>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a:t>
            </a:r>
            <a:r>
              <a:rPr lang="en-US" sz="2400" dirty="0" smtClean="0">
                <a:latin typeface="Times New Roman" pitchFamily="18" charset="0"/>
                <a:cs typeface="Times New Roman" pitchFamily="18" charset="0"/>
              </a:rPr>
              <a:t>conductors.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a:t>
            </a:r>
            <a:r>
              <a:rPr lang="en-US" sz="3200" dirty="0" smtClean="0">
                <a:latin typeface="Times New Roman" pitchFamily="18" charset="0"/>
                <a:cs typeface="Times New Roman" pitchFamily="18" charset="0"/>
              </a:rPr>
              <a:t>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mc:Choice xmlns:a14="http://schemas.microsoft.com/office/drawing/2010/main"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t>
            </a:r>
            <a:r>
              <a:rPr lang="en-US" sz="3200" dirty="0" smtClean="0">
                <a:latin typeface="Times New Roman" pitchFamily="18" charset="0"/>
                <a:cs typeface="Times New Roman" pitchFamily="18" charset="0"/>
              </a:rPr>
              <a:t>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64</a:t>
                </a:r>
                <a:r>
                  <a:rPr lang="en-US" sz="20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smtClean="0"/>
              <a:t>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a:t>
                </a: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19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a:t>
              </a:r>
              <a:r>
                <a:rPr lang="en-US" sz="2400" dirty="0" smtClean="0">
                  <a:latin typeface="Times New Roman" pitchFamily="18" charset="0"/>
                  <a:cs typeface="Times New Roman" pitchFamily="18" charset="0"/>
                </a:rPr>
                <a:t>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767966"/>
                <a:ext cx="8382000" cy="493763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767966"/>
                <a:ext cx="8382000" cy="4937634"/>
              </a:xfrm>
              <a:prstGeom prst="rect">
                <a:avLst/>
              </a:prstGeom>
              <a:blipFill rotWithShape="1">
                <a:blip r:embed="rId3"/>
                <a:stretch>
                  <a:fillRect l="-1018" t="-988"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371600" y="5410200"/>
                <a:ext cx="7124700" cy="1101905"/>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p:sp>
            <p:nvSpPr>
              <p:cNvPr id="2" name="Rectangle 1"/>
              <p:cNvSpPr>
                <a:spLocks noRot="1" noChangeAspect="1" noMove="1" noResize="1" noEditPoints="1" noAdjustHandles="1" noChangeArrowheads="1" noChangeShapeType="1" noTextEdit="1"/>
              </p:cNvSpPr>
              <p:nvPr/>
            </p:nvSpPr>
            <p:spPr>
              <a:xfrm>
                <a:off x="1371600" y="5410200"/>
                <a:ext cx="7124700" cy="1101905"/>
              </a:xfrm>
              <a:prstGeom prst="rect">
                <a:avLst/>
              </a:prstGeom>
              <a:blipFill rotWithShape="1">
                <a:blip r:embed="rId4"/>
                <a:stretch>
                  <a:fillRect l="-855" t="-2778" b="-8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t>		</a:t>
                </a:r>
                <a:r>
                  <a:rPr lang="en-US" sz="2400" dirty="0" smtClean="0">
                    <a:latin typeface="Times New Roman" pitchFamily="18" charset="0"/>
                    <a:cs typeface="Times New Roman" pitchFamily="18" charset="0"/>
                  </a:rPr>
                  <a:t>where </a:t>
                </a: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197" t="-1043" r="-16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50"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a:t>
                </a:r>
                <a:r>
                  <a:rPr lang="en-US" sz="2400" dirty="0" smtClean="0">
                    <a:latin typeface="Times New Roman" pitchFamily="18" charset="0"/>
                    <a:cs typeface="Times New Roman" pitchFamily="18" charset="0"/>
                  </a:rPr>
                  <a:t>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mc:Choice xmlns:a14="http://schemas.microsoft.com/office/drawing/2010/main"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mc:Choice xmlns:a14="http://schemas.microsoft.com/office/drawing/2010/main"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t>
            </a:r>
            <a:r>
              <a:rPr lang="en-US" sz="2000" dirty="0" smtClean="0">
                <a:latin typeface="Times New Roman" pitchFamily="18" charset="0"/>
                <a:cs typeface="Times New Roman" pitchFamily="18" charset="0"/>
              </a:rPr>
              <a:t>assumptions made for High-Voltage Transmission lines</a:t>
            </a:r>
            <a:r>
              <a:rPr lang="en-US" sz="2000" dirty="0" smtClean="0">
                <a:latin typeface="Times New Roman" pitchFamily="18" charset="0"/>
                <a:cs typeface="Times New Roman" pitchFamily="18" charset="0"/>
              </a:rPr>
              <a:t>:</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a:t>
            </a:r>
            <a:r>
              <a:rPr lang="en-US" sz="2000" dirty="0" smtClean="0">
                <a:latin typeface="Times New Roman" pitchFamily="18" charset="0"/>
                <a:cs typeface="Times New Roman" pitchFamily="18" charset="0"/>
              </a:rPr>
              <a:t>“self”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series impedance per phase of a transposed three-phase line consisting of one conductor per phase is given by: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smtClean="0">
                <a:latin typeface="Times New Roman" pitchFamily="18" charset="0"/>
                <a:cs typeface="Times New Roman" pitchFamily="18" charset="0"/>
              </a:rPr>
              <a:t>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a:t>
            </a:r>
            <a:r>
              <a:rPr lang="en-US" sz="2400" dirty="0" smtClean="0">
                <a:latin typeface="Times New Roman" pitchFamily="18" charset="0"/>
                <a:cs typeface="Times New Roman" pitchFamily="18" charset="0"/>
              </a:rPr>
              <a:t>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2343</TotalTime>
  <Words>14483</Words>
  <Application>Microsoft Office PowerPoint</Application>
  <PresentationFormat>On-screen Show (4:3)</PresentationFormat>
  <Paragraphs>3325</Paragraphs>
  <Slides>268</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70"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Janelle Hammerstrom</cp:lastModifiedBy>
  <cp:revision>195</cp:revision>
  <dcterms:created xsi:type="dcterms:W3CDTF">2006-08-16T00:00:00Z</dcterms:created>
  <dcterms:modified xsi:type="dcterms:W3CDTF">2011-11-22T01:06:07Z</dcterms:modified>
</cp:coreProperties>
</file>